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8" r:id="rId3"/>
    <p:sldId id="262"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Accumulators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are Accumulators?</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Variables that are only added to through an associative and commutative operation, and can therefore be efficiently supported in parallel.</a:t>
            </a:r>
          </a:p>
          <a:p>
            <a:pPr fontAlgn="base"/>
            <a:r>
              <a:rPr lang="en-US" dirty="0">
                <a:solidFill>
                  <a:schemeClr val="bg1"/>
                </a:solidFill>
              </a:rPr>
              <a:t>Keep track of the progress of certain operations happening in parallel.</a:t>
            </a:r>
          </a:p>
          <a:p>
            <a:pPr lvl="1" fontAlgn="base"/>
            <a:r>
              <a:rPr lang="en-US">
                <a:solidFill>
                  <a:schemeClr val="bg1"/>
                </a:solidFill>
              </a:rPr>
              <a:t>Examples: </a:t>
            </a:r>
            <a:r>
              <a:rPr lang="en-US" dirty="0">
                <a:solidFill>
                  <a:schemeClr val="bg1"/>
                </a:solidFill>
              </a:rPr>
              <a:t>sums</a:t>
            </a:r>
            <a:r>
              <a:rPr lang="en-US">
                <a:solidFill>
                  <a:schemeClr val="bg1"/>
                </a:solidFill>
              </a:rPr>
              <a:t>, using </a:t>
            </a:r>
            <a:r>
              <a:rPr lang="en-US" dirty="0">
                <a:solidFill>
                  <a:schemeClr val="bg1"/>
                </a:solidFill>
              </a:rPr>
              <a:t>MapReduce</a:t>
            </a:r>
          </a:p>
          <a:p>
            <a:pPr fontAlgn="base"/>
            <a:r>
              <a:rPr lang="en-US" dirty="0">
                <a:solidFill>
                  <a:schemeClr val="bg1"/>
                </a:solidFill>
              </a:rPr>
              <a:t>Currently only numeric accumulators are supported natively by spark, but programmers can add support for new types.</a:t>
            </a:r>
            <a:endParaRPr lang="en-US" sz="2000" dirty="0">
              <a:solidFill>
                <a:schemeClr val="bg1"/>
              </a:solidFill>
              <a:latin typeface="Roboto" pitchFamily="2" charset="0"/>
              <a:ea typeface="Roboto" pitchFamily="2" charset="0"/>
            </a:endParaRPr>
          </a:p>
          <a:p>
            <a:endParaRPr lang="en-US" sz="2000" dirty="0">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Accumulator Use</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199" y="1825625"/>
            <a:ext cx="11213758" cy="4351338"/>
          </a:xfrm>
        </p:spPr>
        <p:txBody>
          <a:bodyPr>
            <a:normAutofit/>
          </a:bodyPr>
          <a:lstStyle/>
          <a:p>
            <a:r>
              <a:rPr lang="en-US" dirty="0">
                <a:solidFill>
                  <a:schemeClr val="bg1"/>
                </a:solidFill>
              </a:rPr>
              <a:t>Created from initial value </a:t>
            </a:r>
            <a:r>
              <a:rPr lang="en-US" dirty="0">
                <a:solidFill>
                  <a:srgbClr val="55ADEE"/>
                </a:solidFill>
                <a:latin typeface="Consolas" panose="020B0609020204030204" pitchFamily="49" charset="0"/>
              </a:rPr>
              <a:t>v</a:t>
            </a:r>
            <a:r>
              <a:rPr lang="en-US" dirty="0">
                <a:solidFill>
                  <a:schemeClr val="bg1"/>
                </a:solidFill>
              </a:rPr>
              <a:t> by calling </a:t>
            </a:r>
            <a:r>
              <a:rPr lang="en-US" dirty="0" err="1">
                <a:solidFill>
                  <a:srgbClr val="55ADEE"/>
                </a:solidFill>
                <a:latin typeface="Consolas" panose="020B0609020204030204" pitchFamily="49" charset="0"/>
              </a:rPr>
              <a:t>SparkContext.accumulator</a:t>
            </a:r>
            <a:r>
              <a:rPr lang="en-US" dirty="0">
                <a:solidFill>
                  <a:srgbClr val="55ADEE"/>
                </a:solidFill>
                <a:latin typeface="Consolas" panose="020B0609020204030204" pitchFamily="49" charset="0"/>
              </a:rPr>
              <a:t>(v)</a:t>
            </a:r>
            <a:r>
              <a:rPr lang="en-US" dirty="0">
                <a:solidFill>
                  <a:schemeClr val="bg1"/>
                </a:solidFill>
              </a:rPr>
              <a:t>.</a:t>
            </a:r>
          </a:p>
          <a:p>
            <a:r>
              <a:rPr lang="en-US" dirty="0">
                <a:solidFill>
                  <a:schemeClr val="bg1"/>
                </a:solidFill>
              </a:rPr>
              <a:t>Tasks running on cluster add to it using add method or </a:t>
            </a:r>
            <a:r>
              <a:rPr lang="en-US" dirty="0">
                <a:solidFill>
                  <a:srgbClr val="55ADEE"/>
                </a:solidFill>
                <a:latin typeface="Consolas" panose="020B0609020204030204" pitchFamily="49" charset="0"/>
              </a:rPr>
              <a:t>+=</a:t>
            </a:r>
            <a:r>
              <a:rPr lang="en-US" dirty="0">
                <a:solidFill>
                  <a:schemeClr val="bg1"/>
                </a:solidFill>
              </a:rPr>
              <a:t> operator</a:t>
            </a:r>
          </a:p>
        </p:txBody>
      </p:sp>
      <p:sp>
        <p:nvSpPr>
          <p:cNvPr id="4" name="Content Placeholder 2">
            <a:extLst>
              <a:ext uri="{FF2B5EF4-FFF2-40B4-BE49-F238E27FC236}">
                <a16:creationId xmlns:a16="http://schemas.microsoft.com/office/drawing/2014/main" id="{8E2CCCD8-FFFF-4F12-B776-916C76B40BF2}"/>
              </a:ext>
            </a:extLst>
          </p:cNvPr>
          <p:cNvSpPr txBox="1">
            <a:spLocks/>
          </p:cNvSpPr>
          <p:nvPr/>
        </p:nvSpPr>
        <p:spPr>
          <a:xfrm>
            <a:off x="838200" y="2875005"/>
            <a:ext cx="10515600" cy="383329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bg1"/>
                </a:solidFill>
                <a:latin typeface="Consolas" panose="020B0609020204030204" pitchFamily="49" charset="0"/>
              </a:rPr>
              <a:t>&gt;&gt;&gt; </a:t>
            </a:r>
            <a:r>
              <a:rPr lang="en-US" sz="2200" dirty="0" err="1">
                <a:solidFill>
                  <a:schemeClr val="bg1"/>
                </a:solidFill>
                <a:latin typeface="Consolas" panose="020B0609020204030204" pitchFamily="49" charset="0"/>
              </a:rPr>
              <a:t>accum</a:t>
            </a:r>
            <a:r>
              <a:rPr lang="en-US" sz="2200" dirty="0">
                <a:solidFill>
                  <a:schemeClr val="bg1"/>
                </a:solidFill>
                <a:latin typeface="Consolas" panose="020B0609020204030204" pitchFamily="49" charset="0"/>
              </a:rPr>
              <a:t> = </a:t>
            </a:r>
            <a:r>
              <a:rPr lang="en-US" sz="2200" dirty="0" err="1">
                <a:solidFill>
                  <a:schemeClr val="bg1"/>
                </a:solidFill>
                <a:latin typeface="Consolas" panose="020B0609020204030204" pitchFamily="49" charset="0"/>
              </a:rPr>
              <a:t>sc.accumulator</a:t>
            </a:r>
            <a:r>
              <a:rPr lang="en-US" sz="2200" dirty="0">
                <a:solidFill>
                  <a:schemeClr val="bg1"/>
                </a:solidFill>
                <a:latin typeface="Consolas" panose="020B0609020204030204" pitchFamily="49" charset="0"/>
              </a:rPr>
              <a:t>(0)</a:t>
            </a:r>
          </a:p>
          <a:p>
            <a:pPr marL="0" indent="0">
              <a:buNone/>
            </a:pPr>
            <a:r>
              <a:rPr lang="en-US" sz="2200" dirty="0">
                <a:solidFill>
                  <a:schemeClr val="bg1"/>
                </a:solidFill>
                <a:latin typeface="Consolas" panose="020B0609020204030204" pitchFamily="49" charset="0"/>
              </a:rPr>
              <a:t>Accumulator&lt;id=0, value=0&gt;</a:t>
            </a:r>
          </a:p>
          <a:p>
            <a:pPr marL="0" indent="0">
              <a:buNone/>
            </a:pPr>
            <a:endParaRPr lang="en-US" sz="2200" dirty="0">
              <a:solidFill>
                <a:schemeClr val="bg1"/>
              </a:solidFill>
              <a:latin typeface="Consolas" panose="020B0609020204030204" pitchFamily="49" charset="0"/>
            </a:endParaRPr>
          </a:p>
          <a:p>
            <a:pPr marL="0" indent="0">
              <a:buNone/>
            </a:pPr>
            <a:r>
              <a:rPr lang="en-US" sz="2200" dirty="0">
                <a:solidFill>
                  <a:schemeClr val="bg1"/>
                </a:solidFill>
                <a:latin typeface="Consolas" panose="020B0609020204030204" pitchFamily="49" charset="0"/>
              </a:rPr>
              <a:t>&gt;&gt;&gt; </a:t>
            </a:r>
            <a:r>
              <a:rPr lang="en-US" sz="2200" dirty="0" err="1">
                <a:solidFill>
                  <a:schemeClr val="bg1"/>
                </a:solidFill>
                <a:latin typeface="Consolas" panose="020B0609020204030204" pitchFamily="49" charset="0"/>
              </a:rPr>
              <a:t>sc.parallelize</a:t>
            </a:r>
            <a:r>
              <a:rPr lang="en-US" sz="2200" dirty="0">
                <a:solidFill>
                  <a:schemeClr val="bg1"/>
                </a:solidFill>
                <a:latin typeface="Consolas" panose="020B0609020204030204" pitchFamily="49" charset="0"/>
              </a:rPr>
              <a:t>([1, 2, 3, 4]).</a:t>
            </a:r>
            <a:r>
              <a:rPr lang="en-US" sz="2200" dirty="0" err="1">
                <a:solidFill>
                  <a:schemeClr val="bg1"/>
                </a:solidFill>
                <a:latin typeface="Consolas" panose="020B0609020204030204" pitchFamily="49" charset="0"/>
              </a:rPr>
              <a:t>foreach</a:t>
            </a:r>
            <a:r>
              <a:rPr lang="en-US" sz="2200" dirty="0">
                <a:solidFill>
                  <a:schemeClr val="bg1"/>
                </a:solidFill>
                <a:latin typeface="Consolas" panose="020B0609020204030204" pitchFamily="49" charset="0"/>
              </a:rPr>
              <a:t>(lambda x: </a:t>
            </a:r>
            <a:r>
              <a:rPr lang="en-US" sz="2200" dirty="0" err="1">
                <a:solidFill>
                  <a:schemeClr val="bg1"/>
                </a:solidFill>
                <a:latin typeface="Consolas" panose="020B0609020204030204" pitchFamily="49" charset="0"/>
              </a:rPr>
              <a:t>accum.add</a:t>
            </a:r>
            <a:r>
              <a:rPr lang="en-US" sz="2200" dirty="0">
                <a:solidFill>
                  <a:schemeClr val="bg1"/>
                </a:solidFill>
                <a:latin typeface="Consolas" panose="020B0609020204030204" pitchFamily="49" charset="0"/>
              </a:rPr>
              <a:t>(x))</a:t>
            </a:r>
          </a:p>
          <a:p>
            <a:pPr marL="0" indent="0">
              <a:buNone/>
            </a:pPr>
            <a:r>
              <a:rPr lang="en-US" sz="2200" dirty="0">
                <a:solidFill>
                  <a:schemeClr val="bg1"/>
                </a:solidFill>
                <a:latin typeface="Consolas" panose="020B0609020204030204" pitchFamily="49" charset="0"/>
              </a:rPr>
              <a:t>...</a:t>
            </a:r>
          </a:p>
          <a:p>
            <a:pPr marL="0" indent="0">
              <a:buNone/>
            </a:pPr>
            <a:r>
              <a:rPr lang="en-US" sz="2200" dirty="0">
                <a:solidFill>
                  <a:schemeClr val="bg1"/>
                </a:solidFill>
                <a:latin typeface="Consolas" panose="020B0609020204030204" pitchFamily="49" charset="0"/>
              </a:rPr>
              <a:t>10/09/29 18:41:08 INFO </a:t>
            </a:r>
            <a:r>
              <a:rPr lang="en-US" sz="2200" dirty="0" err="1">
                <a:solidFill>
                  <a:schemeClr val="bg1"/>
                </a:solidFill>
                <a:latin typeface="Consolas" panose="020B0609020204030204" pitchFamily="49" charset="0"/>
              </a:rPr>
              <a:t>SparkContext</a:t>
            </a:r>
            <a:r>
              <a:rPr lang="en-US" sz="2200" dirty="0">
                <a:solidFill>
                  <a:schemeClr val="bg1"/>
                </a:solidFill>
                <a:latin typeface="Consolas" panose="020B0609020204030204" pitchFamily="49" charset="0"/>
              </a:rPr>
              <a:t>: Tasks finished in 0.317106 s</a:t>
            </a:r>
          </a:p>
          <a:p>
            <a:pPr marL="0" indent="0">
              <a:buNone/>
            </a:pPr>
            <a:endParaRPr lang="en-US" sz="2200" dirty="0">
              <a:solidFill>
                <a:schemeClr val="bg1"/>
              </a:solidFill>
              <a:latin typeface="Consolas" panose="020B0609020204030204" pitchFamily="49" charset="0"/>
            </a:endParaRPr>
          </a:p>
          <a:p>
            <a:pPr marL="0" indent="0">
              <a:buNone/>
            </a:pPr>
            <a:r>
              <a:rPr lang="en-US" sz="2200" dirty="0" err="1">
                <a:solidFill>
                  <a:schemeClr val="bg1"/>
                </a:solidFill>
                <a:latin typeface="Consolas" panose="020B0609020204030204" pitchFamily="49" charset="0"/>
              </a:rPr>
              <a:t>scala</a:t>
            </a:r>
            <a:r>
              <a:rPr lang="en-US" sz="2200" dirty="0">
                <a:solidFill>
                  <a:schemeClr val="bg1"/>
                </a:solidFill>
                <a:latin typeface="Consolas" panose="020B0609020204030204" pitchFamily="49" charset="0"/>
              </a:rPr>
              <a:t>&gt; </a:t>
            </a:r>
            <a:r>
              <a:rPr lang="en-US" sz="2200" dirty="0" err="1">
                <a:solidFill>
                  <a:schemeClr val="bg1"/>
                </a:solidFill>
                <a:latin typeface="Consolas" panose="020B0609020204030204" pitchFamily="49" charset="0"/>
              </a:rPr>
              <a:t>accum.value</a:t>
            </a:r>
            <a:endParaRPr lang="en-US" sz="2200" dirty="0">
              <a:solidFill>
                <a:schemeClr val="bg1"/>
              </a:solidFill>
              <a:latin typeface="Consolas" panose="020B0609020204030204" pitchFamily="49" charset="0"/>
            </a:endParaRPr>
          </a:p>
          <a:p>
            <a:pPr marL="0" indent="0">
              <a:buNone/>
            </a:pPr>
            <a:r>
              <a:rPr lang="en-US" sz="2200" dirty="0">
                <a:solidFill>
                  <a:schemeClr val="bg1"/>
                </a:solidFill>
                <a:latin typeface="Consolas" panose="020B0609020204030204" pitchFamily="49" charset="0"/>
              </a:rPr>
              <a:t>10</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157</Words>
  <Application>Microsoft Office PowerPoint</Application>
  <PresentationFormat>Widescreen</PresentationFormat>
  <Paragraphs>26</Paragraphs>
  <Slides>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Consolas</vt:lpstr>
      <vt:lpstr>Roboto</vt:lpstr>
      <vt:lpstr>Office Theme</vt:lpstr>
      <vt:lpstr>Accumulators</vt:lpstr>
      <vt:lpstr>What are Accumulators?</vt:lpstr>
      <vt:lpstr>Accumulator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29</cp:revision>
  <dcterms:created xsi:type="dcterms:W3CDTF">2017-10-26T16:43:38Z</dcterms:created>
  <dcterms:modified xsi:type="dcterms:W3CDTF">2017-12-16T03:04:23Z</dcterms:modified>
</cp:coreProperties>
</file>